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</p:sldIdLst>
  <p:sldSz cy="5143500" cx="9144000"/>
  <p:notesSz cx="6858000" cy="9144000"/>
  <p:embeddedFontLst>
    <p:embeddedFont>
      <p:font typeface="Nunito"/>
      <p:regular r:id="rId40"/>
      <p:bold r:id="rId41"/>
      <p:italic r:id="rId42"/>
      <p:boldItalic r:id="rId43"/>
    </p:embeddedFont>
    <p:embeddedFont>
      <p:font typeface="Maven Pro"/>
      <p:regular r:id="rId44"/>
      <p:bold r:id="rId4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Nunito-regular.fntdata"/><Relationship Id="rId20" Type="http://schemas.openxmlformats.org/officeDocument/2006/relationships/slide" Target="slides/slide15.xml"/><Relationship Id="rId42" Type="http://schemas.openxmlformats.org/officeDocument/2006/relationships/font" Target="fonts/Nunito-italic.fntdata"/><Relationship Id="rId41" Type="http://schemas.openxmlformats.org/officeDocument/2006/relationships/font" Target="fonts/Nunito-bold.fntdata"/><Relationship Id="rId22" Type="http://schemas.openxmlformats.org/officeDocument/2006/relationships/slide" Target="slides/slide17.xml"/><Relationship Id="rId44" Type="http://schemas.openxmlformats.org/officeDocument/2006/relationships/font" Target="fonts/MavenPro-regular.fntdata"/><Relationship Id="rId21" Type="http://schemas.openxmlformats.org/officeDocument/2006/relationships/slide" Target="slides/slide16.xml"/><Relationship Id="rId43" Type="http://schemas.openxmlformats.org/officeDocument/2006/relationships/font" Target="fonts/Nunito-boldItalic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45" Type="http://schemas.openxmlformats.org/officeDocument/2006/relationships/font" Target="fonts/MavenPro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353a52d49ca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353a52d49ca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35c05608183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35c05608183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356f10748ed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356f10748ed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356f10748ed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356f10748ed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356f10748ed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356f10748ed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356f10748ed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356f10748ed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351d0df7eb8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351d0df7eb8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351d0df7eb8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351d0df7eb8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356f10748ed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356f10748ed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356f10748ed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356f10748ed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2e419772dac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2e419772dac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356f10748ed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356f10748ed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353a52d49ca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353a52d49ca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35bfb416976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35bfb416976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35c5afb8262_0_2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35c5afb8262_0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35bfb416976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35bfb416976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35bfb416976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35bfb416976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35bfb416976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35bfb416976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35bfb416976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35bfb416976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35c05608183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35c05608183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35bfb416976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35bfb416976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2e40faa3c53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2e40faa3c53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35bfb416976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35bfb416976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35bfb416976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35bfb416976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35bfb416976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35bfb416976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35bfb416976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35bfb416976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2e40faa3c53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2e40faa3c53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e40faa3c53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2e40faa3c53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2e40faa3c53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2e40faa3c53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2e40faa3c53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2e40faa3c53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2e40faa3c53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2e40faa3c53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356f10748e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356f10748e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356f10748ed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356f10748ed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3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fmla="val 8244818" name="adj1"/>
                  <a:gd fmla="val 16246175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fmla="val 8801158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fmla="val 1255410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" name="Google Shape;46;p2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2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68" name="Google Shape;268;p11"/>
          <p:cNvSpPr txBox="1"/>
          <p:nvPr>
            <p:ph hasCustomPrompt="1"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0" name="Google Shape;270;p1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2" name="Google Shape;82;p3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p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9" name="Google Shape;89;p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0" name="Google Shape;90;p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6" name="Google Shape;96;p5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7" name="Google Shape;97;p5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4" name="Google Shape;104;p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" name="Google Shape;109;p7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0" name="Google Shape;110;p7"/>
          <p:cNvSpPr txBox="1"/>
          <p:nvPr>
            <p:ph idx="1" type="body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1" name="Google Shape;111;p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5" name="Google Shape;125;p8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" name="Google Shape;131;p9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2" name="Google Shape;132;p9"/>
          <p:cNvSpPr txBox="1"/>
          <p:nvPr>
            <p:ph idx="1" type="subTitle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3" name="Google Shape;133;p9"/>
          <p:cNvSpPr txBox="1"/>
          <p:nvPr>
            <p:ph idx="2" type="body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" name="Google Shape;139;p10"/>
          <p:cNvSpPr txBox="1"/>
          <p:nvPr>
            <p:ph idx="1" type="body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40" name="Google Shape;140;p1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ment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5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4.png"/><Relationship Id="rId4" Type="http://schemas.openxmlformats.org/officeDocument/2006/relationships/image" Target="../media/image31.png"/><Relationship Id="rId5" Type="http://schemas.openxmlformats.org/officeDocument/2006/relationships/image" Target="../media/image3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7.png"/><Relationship Id="rId4" Type="http://schemas.openxmlformats.org/officeDocument/2006/relationships/image" Target="../media/image23.png"/><Relationship Id="rId5" Type="http://schemas.openxmlformats.org/officeDocument/2006/relationships/image" Target="../media/image2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0.png"/><Relationship Id="rId4" Type="http://schemas.openxmlformats.org/officeDocument/2006/relationships/image" Target="../media/image46.png"/><Relationship Id="rId5" Type="http://schemas.openxmlformats.org/officeDocument/2006/relationships/image" Target="../media/image3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2.png"/><Relationship Id="rId4" Type="http://schemas.openxmlformats.org/officeDocument/2006/relationships/image" Target="../media/image3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3.png"/><Relationship Id="rId4" Type="http://schemas.openxmlformats.org/officeDocument/2006/relationships/image" Target="../media/image4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3.png"/><Relationship Id="rId4" Type="http://schemas.openxmlformats.org/officeDocument/2006/relationships/image" Target="../media/image71.png"/><Relationship Id="rId5" Type="http://schemas.openxmlformats.org/officeDocument/2006/relationships/image" Target="../media/image41.png"/><Relationship Id="rId6" Type="http://schemas.openxmlformats.org/officeDocument/2006/relationships/image" Target="../media/image38.png"/><Relationship Id="rId7" Type="http://schemas.openxmlformats.org/officeDocument/2006/relationships/image" Target="../media/image4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7.png"/><Relationship Id="rId4" Type="http://schemas.openxmlformats.org/officeDocument/2006/relationships/image" Target="../media/image52.png"/><Relationship Id="rId5" Type="http://schemas.openxmlformats.org/officeDocument/2006/relationships/image" Target="../media/image61.png"/><Relationship Id="rId6" Type="http://schemas.openxmlformats.org/officeDocument/2006/relationships/image" Target="../media/image37.png"/><Relationship Id="rId7" Type="http://schemas.openxmlformats.org/officeDocument/2006/relationships/image" Target="../media/image45.png"/><Relationship Id="rId8" Type="http://schemas.openxmlformats.org/officeDocument/2006/relationships/image" Target="../media/image4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6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68.png"/><Relationship Id="rId4" Type="http://schemas.openxmlformats.org/officeDocument/2006/relationships/image" Target="../media/image5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6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67.png"/><Relationship Id="rId4" Type="http://schemas.openxmlformats.org/officeDocument/2006/relationships/image" Target="../media/image6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6.png"/><Relationship Id="rId4" Type="http://schemas.openxmlformats.org/officeDocument/2006/relationships/image" Target="../media/image51.png"/><Relationship Id="rId5" Type="http://schemas.openxmlformats.org/officeDocument/2006/relationships/image" Target="../media/image5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66.png"/><Relationship Id="rId4" Type="http://schemas.openxmlformats.org/officeDocument/2006/relationships/image" Target="../media/image5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4.jpg"/><Relationship Id="rId9" Type="http://schemas.openxmlformats.org/officeDocument/2006/relationships/image" Target="../media/image13.png"/><Relationship Id="rId5" Type="http://schemas.openxmlformats.org/officeDocument/2006/relationships/image" Target="../media/image3.jpg"/><Relationship Id="rId6" Type="http://schemas.openxmlformats.org/officeDocument/2006/relationships/image" Target="../media/image7.jpg"/><Relationship Id="rId7" Type="http://schemas.openxmlformats.org/officeDocument/2006/relationships/image" Target="../media/image8.png"/><Relationship Id="rId8" Type="http://schemas.openxmlformats.org/officeDocument/2006/relationships/image" Target="../media/image9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6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64.png"/><Relationship Id="rId4" Type="http://schemas.openxmlformats.org/officeDocument/2006/relationships/image" Target="../media/image70.png"/><Relationship Id="rId5" Type="http://schemas.openxmlformats.org/officeDocument/2006/relationships/image" Target="../media/image7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69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16.png"/><Relationship Id="rId5" Type="http://schemas.openxmlformats.org/officeDocument/2006/relationships/image" Target="../media/image1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Relationship Id="rId4" Type="http://schemas.openxmlformats.org/officeDocument/2006/relationships/image" Target="../media/image21.jpg"/><Relationship Id="rId5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1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5.png"/><Relationship Id="rId4" Type="http://schemas.openxmlformats.org/officeDocument/2006/relationships/image" Target="../media/image34.png"/><Relationship Id="rId5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3"/>
          <p:cNvSpPr txBox="1"/>
          <p:nvPr>
            <p:ph idx="1" type="subTitle"/>
          </p:nvPr>
        </p:nvSpPr>
        <p:spPr>
          <a:xfrm>
            <a:off x="5191375" y="1876338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Juan carlos Arias Gonzalez - 2225007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Nestor Jeffrey Hernandez Ruiz - 2215108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8" name="Google Shape;278;p13"/>
          <p:cNvSpPr txBox="1"/>
          <p:nvPr/>
        </p:nvSpPr>
        <p:spPr>
          <a:xfrm>
            <a:off x="3635200" y="1035325"/>
            <a:ext cx="48888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descr="Archivo:Universidad Industrial de Santander logo.svg - Wikipedia ..." id="279" name="Google Shape;279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30650" y="4236275"/>
            <a:ext cx="1769073" cy="867275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13"/>
          <p:cNvSpPr txBox="1"/>
          <p:nvPr>
            <p:ph idx="1" type="subTitle"/>
          </p:nvPr>
        </p:nvSpPr>
        <p:spPr>
          <a:xfrm>
            <a:off x="5469950" y="2635800"/>
            <a:ext cx="3156600" cy="3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Inteligencia Artificial 20252-B1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81" name="Google Shape;281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875" y="0"/>
            <a:ext cx="514350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22"/>
          <p:cNvSpPr txBox="1"/>
          <p:nvPr>
            <p:ph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22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57" name="Google Shape;35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4954" y="0"/>
            <a:ext cx="663409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2" name="Google Shape;36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9075" y="84500"/>
            <a:ext cx="606331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2400"/>
            <a:ext cx="5339101" cy="187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525" y="2022700"/>
            <a:ext cx="5135761" cy="2815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00876" y="1111500"/>
            <a:ext cx="2143125" cy="214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4" name="Google Shape;37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6527676" cy="196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800" y="2152425"/>
            <a:ext cx="6213325" cy="292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46925" y="1723550"/>
            <a:ext cx="2397075" cy="15951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1" name="Google Shape;38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6549375" cy="1877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120475"/>
            <a:ext cx="5704109" cy="3023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19234" y="2190350"/>
            <a:ext cx="2982692" cy="1932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Google Shape;38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11175"/>
            <a:ext cx="6501201" cy="3903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88250" y="1988025"/>
            <a:ext cx="2143125" cy="214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28"/>
          <p:cNvSpPr txBox="1"/>
          <p:nvPr>
            <p:ph type="title"/>
          </p:nvPr>
        </p:nvSpPr>
        <p:spPr>
          <a:xfrm>
            <a:off x="1388625" y="196175"/>
            <a:ext cx="6366900" cy="86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3400">
                <a:latin typeface="Times New Roman"/>
                <a:ea typeface="Times New Roman"/>
                <a:cs typeface="Times New Roman"/>
                <a:sym typeface="Times New Roman"/>
              </a:rPr>
              <a:t>características</a:t>
            </a:r>
            <a:r>
              <a:rPr lang="es" sz="3400">
                <a:latin typeface="Times New Roman"/>
                <a:ea typeface="Times New Roman"/>
                <a:cs typeface="Times New Roman"/>
                <a:sym typeface="Times New Roman"/>
              </a:rPr>
              <a:t> principales</a:t>
            </a:r>
            <a:endParaRPr sz="3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95" name="Google Shape;395;p28"/>
          <p:cNvSpPr txBox="1"/>
          <p:nvPr>
            <p:ph idx="1" type="body"/>
          </p:nvPr>
        </p:nvSpPr>
        <p:spPr>
          <a:xfrm>
            <a:off x="1448050" y="1061675"/>
            <a:ext cx="6366900" cy="291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t/>
            </a:r>
            <a:endParaRPr sz="1375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5912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375"/>
              <a:buFont typeface="Arial"/>
              <a:buChar char="●"/>
            </a:pPr>
            <a:r>
              <a:rPr lang="es" sz="1375">
                <a:latin typeface="Times New Roman"/>
                <a:ea typeface="Times New Roman"/>
                <a:cs typeface="Times New Roman"/>
                <a:sym typeface="Times New Roman"/>
              </a:rPr>
              <a:t>acousticness, danceability, energy, instrumentalness, loudness, valence, tempo, etc.</a:t>
            </a:r>
            <a:br>
              <a:rPr lang="es" sz="1375"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1375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75"/>
              <a:buNone/>
            </a:pPr>
            <a:r>
              <a:rPr b="1" lang="es" sz="1375">
                <a:latin typeface="Times New Roman"/>
                <a:ea typeface="Times New Roman"/>
                <a:cs typeface="Times New Roman"/>
                <a:sym typeface="Times New Roman"/>
              </a:rPr>
              <a:t>¿Por qué?</a:t>
            </a:r>
            <a:br>
              <a:rPr b="1" lang="es" sz="1375">
                <a:latin typeface="Times New Roman"/>
                <a:ea typeface="Times New Roman"/>
                <a:cs typeface="Times New Roman"/>
                <a:sym typeface="Times New Roman"/>
              </a:rPr>
            </a:br>
            <a:endParaRPr b="1" sz="1375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5912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375"/>
              <a:buFont typeface="Times New Roman"/>
              <a:buChar char="●"/>
            </a:pPr>
            <a:r>
              <a:rPr lang="es" sz="1375">
                <a:latin typeface="Times New Roman"/>
                <a:ea typeface="Times New Roman"/>
                <a:cs typeface="Times New Roman"/>
                <a:sym typeface="Times New Roman"/>
              </a:rPr>
              <a:t>Son características que Spotify usa para describir canciones.</a:t>
            </a:r>
            <a:br>
              <a:rPr lang="es" sz="1375"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1375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5912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75"/>
              <a:buFont typeface="Times New Roman"/>
              <a:buChar char="●"/>
            </a:pPr>
            <a:r>
              <a:rPr lang="es" sz="1375">
                <a:latin typeface="Times New Roman"/>
                <a:ea typeface="Times New Roman"/>
                <a:cs typeface="Times New Roman"/>
                <a:sym typeface="Times New Roman"/>
              </a:rPr>
              <a:t>Directamente afectan cómo una canción puede ser percibida: más bailable, más energética, etc.</a:t>
            </a:r>
            <a:br>
              <a:rPr lang="es" sz="1375"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1375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5912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75"/>
              <a:buFont typeface="Arial"/>
              <a:buChar char="●"/>
            </a:pPr>
            <a:r>
              <a:rPr lang="es" sz="1375">
                <a:latin typeface="Times New Roman"/>
                <a:ea typeface="Times New Roman"/>
                <a:cs typeface="Times New Roman"/>
                <a:sym typeface="Times New Roman"/>
              </a:rPr>
              <a:t>Variables como danceability o energy tienden a correlacionarse con la popularidad.</a:t>
            </a:r>
            <a:endParaRPr sz="1375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275"/>
              <a:buNone/>
            </a:pPr>
            <a:r>
              <a:t/>
            </a:r>
            <a:endParaRPr sz="325"/>
          </a:p>
        </p:txBody>
      </p:sp>
      <p:pic>
        <p:nvPicPr>
          <p:cNvPr id="396" name="Google Shape;39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64725" y="1715150"/>
            <a:ext cx="2579275" cy="135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132875"/>
            <a:ext cx="1448050" cy="197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29"/>
          <p:cNvSpPr txBox="1"/>
          <p:nvPr>
            <p:ph type="title"/>
          </p:nvPr>
        </p:nvSpPr>
        <p:spPr>
          <a:xfrm>
            <a:off x="2239200" y="561650"/>
            <a:ext cx="5047500" cy="118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5900"/>
              <a:t>supervisados</a:t>
            </a:r>
            <a:endParaRPr sz="25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03" name="Google Shape;40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2133600" cy="213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86525" y="273170"/>
            <a:ext cx="1288150" cy="136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2286000"/>
            <a:ext cx="2562650" cy="165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59475" y="2201325"/>
            <a:ext cx="1978925" cy="182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422650" y="2190750"/>
            <a:ext cx="2466975" cy="184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" name="Google Shape;41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9000" y="1850200"/>
            <a:ext cx="3293300" cy="329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6550" y="0"/>
            <a:ext cx="3986100" cy="2946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Google Shape;414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2" y="42439"/>
            <a:ext cx="3598100" cy="2014936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5900" y="2638334"/>
            <a:ext cx="3669850" cy="2055116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880025" y="1030075"/>
            <a:ext cx="3124200" cy="273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Google Shape;417;p3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42963" y="118988"/>
            <a:ext cx="2847975" cy="657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2" name="Google Shape;42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198" cy="43861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14"/>
          <p:cNvSpPr txBox="1"/>
          <p:nvPr/>
        </p:nvSpPr>
        <p:spPr>
          <a:xfrm>
            <a:off x="283150" y="115050"/>
            <a:ext cx="6181800" cy="46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INTRODUCCIÓN</a:t>
            </a:r>
            <a:endParaRPr sz="22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9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El dataset contiene información sobre diversas pistas musicales, cada una clasificada en uno de los diez géneros: 'Electrónica', 'Anime', 'Jazz', 'Alternativa', 'Country', 'Rap', 'Blues', 'Rock', 'Clásica', y 'Hip-Hop'. Las características de audio incluidas son proporcionadas por Spotify y abarcan aspectos como la acústica, bailabilidad, duración, energía, instrumentalidad, clave musical, popularidad, entre otros.</a:t>
            </a:r>
            <a:endParaRPr sz="19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7" name="Google Shape;42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6925" y="152400"/>
            <a:ext cx="8110974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2" name="Google Shape;43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6325" y="1"/>
            <a:ext cx="5386550" cy="4140675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p33"/>
          <p:cNvSpPr txBox="1"/>
          <p:nvPr/>
        </p:nvSpPr>
        <p:spPr>
          <a:xfrm>
            <a:off x="5534175" y="-12"/>
            <a:ext cx="30939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Comparación de valores de k (k-folds):</a:t>
            </a:r>
            <a:endParaRPr b="1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El gráfico muestra el MAE para distintos valores de k en validación cruzada. Aunque no hay una tendencia clara, k=6 presenta el menor error (~13.8), lo que sugiere que es una buena opción.</a:t>
            </a:r>
            <a:endParaRPr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8" name="Google Shape;43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16525"/>
            <a:ext cx="6018274" cy="3826975"/>
          </a:xfrm>
          <a:prstGeom prst="rect">
            <a:avLst/>
          </a:prstGeom>
          <a:noFill/>
          <a:ln>
            <a:noFill/>
          </a:ln>
        </p:spPr>
      </p:pic>
      <p:sp>
        <p:nvSpPr>
          <p:cNvPr id="439" name="Google Shape;439;p34"/>
          <p:cNvSpPr txBox="1"/>
          <p:nvPr/>
        </p:nvSpPr>
        <p:spPr>
          <a:xfrm>
            <a:off x="6246900" y="801600"/>
            <a:ext cx="2797200" cy="35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Cross-Validation Results</a:t>
            </a:r>
            <a:endParaRPr sz="13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s" sz="13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Este gráfico de barras compara el MAE de tres modelos (Decision Tree, Random Forest y SVM) tras una validación cruzada. Los valores promedio son 14.0248 para el </a:t>
            </a:r>
            <a:r>
              <a:rPr lang="es" sz="13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Decision Tree</a:t>
            </a:r>
            <a:r>
              <a:rPr lang="es" sz="13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10.0726 para el </a:t>
            </a:r>
            <a:r>
              <a:rPr lang="es" sz="13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Random Forest</a:t>
            </a:r>
            <a:r>
              <a:rPr lang="es" sz="13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y 12.3645 para el SVM, con pequeñas variaciones (±). El </a:t>
            </a:r>
            <a:r>
              <a:rPr lang="es" sz="13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Random Forest</a:t>
            </a:r>
            <a:r>
              <a:rPr lang="es" sz="13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tiene el menor MAE, indicando un mejor rendimiento en este caso.</a:t>
            </a:r>
            <a:endParaRPr sz="13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40" name="Google Shape;440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-8"/>
            <a:ext cx="2036350" cy="114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35"/>
          <p:cNvSpPr txBox="1"/>
          <p:nvPr>
            <p:ph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No supervisados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" name="Google Shape;45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96150"/>
            <a:ext cx="6739850" cy="4596075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36"/>
          <p:cNvSpPr txBox="1"/>
          <p:nvPr/>
        </p:nvSpPr>
        <p:spPr>
          <a:xfrm>
            <a:off x="6696725" y="314975"/>
            <a:ext cx="2498100" cy="33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PCA - Visualización de géneros musicales: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El gráfico muestra canciones en 2D según su género. Algunos, como Hip-Hop y Rock, se superponen bastante, mientras que otros, como Electronic, están más dispersos, reflejando similitudes y diferencias entre géneros.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6" name="Google Shape;45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7950" y="253070"/>
            <a:ext cx="6728924" cy="4568850"/>
          </a:xfrm>
          <a:prstGeom prst="rect">
            <a:avLst/>
          </a:prstGeom>
          <a:noFill/>
          <a:ln>
            <a:noFill/>
          </a:ln>
        </p:spPr>
      </p:pic>
      <p:sp>
        <p:nvSpPr>
          <p:cNvPr id="457" name="Google Shape;457;p37"/>
          <p:cNvSpPr txBox="1"/>
          <p:nvPr/>
        </p:nvSpPr>
        <p:spPr>
          <a:xfrm>
            <a:off x="5666500" y="2012375"/>
            <a:ext cx="46800" cy="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58" name="Google Shape;458;p37"/>
          <p:cNvSpPr txBox="1"/>
          <p:nvPr/>
        </p:nvSpPr>
        <p:spPr>
          <a:xfrm>
            <a:off x="0" y="705900"/>
            <a:ext cx="2232300" cy="33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t-SNE - Visualización de géneros musicales:</a:t>
            </a:r>
            <a:endParaRPr b="1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Usando t-SNE, los géneros se agrupan de forma más compacta que con PCA. Aún hay superposición (como entre Hip-Hop y Rock), aunque géneros como Country muestran cierta separación.</a:t>
            </a:r>
            <a:endParaRPr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3" name="Google Shape;46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3950" y="28150"/>
            <a:ext cx="4948974" cy="3204725"/>
          </a:xfrm>
          <a:prstGeom prst="rect">
            <a:avLst/>
          </a:prstGeom>
          <a:noFill/>
          <a:ln>
            <a:noFill/>
          </a:ln>
        </p:spPr>
      </p:pic>
      <p:sp>
        <p:nvSpPr>
          <p:cNvPr id="464" name="Google Shape;464;p38"/>
          <p:cNvSpPr txBox="1"/>
          <p:nvPr/>
        </p:nvSpPr>
        <p:spPr>
          <a:xfrm>
            <a:off x="6251000" y="1607125"/>
            <a:ext cx="46800" cy="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65" name="Google Shape;465;p38"/>
          <p:cNvSpPr txBox="1"/>
          <p:nvPr/>
        </p:nvSpPr>
        <p:spPr>
          <a:xfrm>
            <a:off x="5863800" y="-12"/>
            <a:ext cx="3280200" cy="20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Varianza explicada - PCA:</a:t>
            </a:r>
            <a:endParaRPr b="1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 varianza acumulada aumenta de 0.34 a 0.46 con más componentes, pero no supera el 50%, lo que indica que se necesitan más componentes para capturar la mayoría de la información.</a:t>
            </a:r>
            <a:endParaRPr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66" name="Google Shape;466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67724" y="2828313"/>
            <a:ext cx="3476275" cy="2315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" name="Google Shape;47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65600"/>
            <a:ext cx="5989225" cy="3750574"/>
          </a:xfrm>
          <a:prstGeom prst="rect">
            <a:avLst/>
          </a:prstGeom>
          <a:noFill/>
          <a:ln>
            <a:noFill/>
          </a:ln>
        </p:spPr>
      </p:pic>
      <p:sp>
        <p:nvSpPr>
          <p:cNvPr id="472" name="Google Shape;472;p39"/>
          <p:cNvSpPr txBox="1"/>
          <p:nvPr/>
        </p:nvSpPr>
        <p:spPr>
          <a:xfrm>
            <a:off x="6094125" y="0"/>
            <a:ext cx="3049800" cy="20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Método del Codo - K-Means:</a:t>
            </a:r>
            <a:endParaRPr b="1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 puntuación de silueta cae de 0.30 a 0.15 entre k=2 y k=4, y luego se estabiliza. Esto sugiere que k=4 es un buen número de clústeres, ya que las mejoras posteriores son mínimas.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73" name="Google Shape;473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-2"/>
            <a:ext cx="1748450" cy="98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" name="Google Shape;474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27450" y="3820377"/>
            <a:ext cx="2116475" cy="132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9" name="Google Shape;47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8125" y="67525"/>
            <a:ext cx="7244213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4" name="Google Shape;484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6684399" cy="4991674"/>
          </a:xfrm>
          <a:prstGeom prst="rect">
            <a:avLst/>
          </a:prstGeom>
          <a:noFill/>
          <a:ln>
            <a:noFill/>
          </a:ln>
        </p:spPr>
      </p:pic>
      <p:sp>
        <p:nvSpPr>
          <p:cNvPr id="485" name="Google Shape;485;p41"/>
          <p:cNvSpPr txBox="1"/>
          <p:nvPr/>
        </p:nvSpPr>
        <p:spPr>
          <a:xfrm>
            <a:off x="7008300" y="84250"/>
            <a:ext cx="2135700" cy="33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Relación entre clústeres y géneros reales:</a:t>
            </a:r>
            <a:endParaRPr b="1" sz="13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El mapa de calor muestra que los </a:t>
            </a:r>
            <a:r>
              <a:rPr lang="es" sz="13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clusters</a:t>
            </a:r>
            <a:r>
              <a:rPr lang="es" sz="13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agrupan géneros con patrones similares, como Hip-Hop y Rock en el clúster 0, o Alternative y Rock en el clúster 1. Sin embargo, hay mezcla entre géneros parecidos.</a:t>
            </a:r>
            <a:endParaRPr sz="15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86" name="Google Shape;486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11550" y="3560975"/>
            <a:ext cx="1632450" cy="1632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15"/>
          <p:cNvSpPr txBox="1"/>
          <p:nvPr>
            <p:ph type="title"/>
          </p:nvPr>
        </p:nvSpPr>
        <p:spPr>
          <a:xfrm>
            <a:off x="794500" y="136750"/>
            <a:ext cx="4977000" cy="96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por </a:t>
            </a: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qué</a:t>
            </a: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?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Archivo:Universidad Industrial de Santander logo.svg - Wikipedia ..." id="292" name="Google Shape;29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35846" y="3906576"/>
            <a:ext cx="2266680" cy="1111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rchivo:Premios MOZART Wikipedia 2011 Estilos, formas y géneros ..." id="293" name="Google Shape;29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675069"/>
            <a:ext cx="1765425" cy="24684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tipo de grabar música de vinilo | Vectores de dominio público" id="294" name="Google Shape;294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84175" y="1099738"/>
            <a:ext cx="1779938" cy="17799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usica abstracta Stock de Foto gratis - Public Domain Pictures" id="295" name="Google Shape;295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65425" y="1099738"/>
            <a:ext cx="2533938" cy="177993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enin escuchando música disco vector illustration | Vectores de ..." id="296" name="Google Shape;296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299375" y="2778288"/>
            <a:ext cx="1776378" cy="17799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ondo de música de colores del arco iris Stock de Foto gratis ..." id="297" name="Google Shape;297;p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855821" y="992775"/>
            <a:ext cx="1170375" cy="1463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úsica estéreo | Vectores de dominio público" id="298" name="Google Shape;298;p1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929700" y="3310800"/>
            <a:ext cx="2438326" cy="146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" name="Google Shape;491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2974" y="219718"/>
            <a:ext cx="6853451" cy="4923775"/>
          </a:xfrm>
          <a:prstGeom prst="rect">
            <a:avLst/>
          </a:prstGeom>
          <a:noFill/>
          <a:ln>
            <a:noFill/>
          </a:ln>
        </p:spPr>
      </p:pic>
      <p:sp>
        <p:nvSpPr>
          <p:cNvPr id="492" name="Google Shape;492;p42"/>
          <p:cNvSpPr txBox="1"/>
          <p:nvPr/>
        </p:nvSpPr>
        <p:spPr>
          <a:xfrm>
            <a:off x="5471675" y="2121475"/>
            <a:ext cx="7800" cy="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93" name="Google Shape;493;p42"/>
          <p:cNvSpPr txBox="1"/>
          <p:nvPr/>
        </p:nvSpPr>
        <p:spPr>
          <a:xfrm>
            <a:off x="0" y="0"/>
            <a:ext cx="2399100" cy="48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t-SNE Optimizado - Visualización de Géneros Musicales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Este gráfico de t-SNE optimizado muestra géneros musicales en un espacio 2D. Los clústeres de géneros como Hip-Hop y Rock están más definidos que en la versión no optimizada, con menos superposición, destacando mejor las diferencias entre géneros.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8" name="Google Shape;49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2"/>
            <a:ext cx="5237875" cy="3080352"/>
          </a:xfrm>
          <a:prstGeom prst="rect">
            <a:avLst/>
          </a:prstGeom>
          <a:noFill/>
          <a:ln>
            <a:noFill/>
          </a:ln>
        </p:spPr>
      </p:pic>
      <p:sp>
        <p:nvSpPr>
          <p:cNvPr id="499" name="Google Shape;499;p43"/>
          <p:cNvSpPr txBox="1"/>
          <p:nvPr/>
        </p:nvSpPr>
        <p:spPr>
          <a:xfrm>
            <a:off x="6673200" y="0"/>
            <a:ext cx="2470800" cy="39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Distribución de Outliers por Género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Este histograma indica los outliers por género musical. Classical tiene la mayor cantidad (~1400), seguido de Anime, Jazz y Blues (~200). Country y Rock tienen pocos, mostrando que Classical tiene más canciones atípicas.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500" name="Google Shape;500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48300" y="3385150"/>
            <a:ext cx="3349239" cy="175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4088751"/>
            <a:ext cx="814799" cy="10547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6" name="Google Shape;506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78100" y="457801"/>
            <a:ext cx="6265900" cy="4508401"/>
          </a:xfrm>
          <a:prstGeom prst="rect">
            <a:avLst/>
          </a:prstGeom>
          <a:noFill/>
          <a:ln>
            <a:noFill/>
          </a:ln>
        </p:spPr>
      </p:pic>
      <p:sp>
        <p:nvSpPr>
          <p:cNvPr id="507" name="Google Shape;507;p44"/>
          <p:cNvSpPr txBox="1"/>
          <p:nvPr/>
        </p:nvSpPr>
        <p:spPr>
          <a:xfrm>
            <a:off x="50925" y="322000"/>
            <a:ext cx="2673600" cy="47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 visualización UMAP agrupa géneros musicales por características sonoras, destacando Clásica y Hip-Hop como clústeres definidos, mientras que Rock, Blues y Alternativa muestran superposición por similitudes acústicas. Esto evidencia la utilidad de la reducción de dimensionalidad para diferenciar géneros, aplicable en sistemas de recomendación y clasificación musical.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45"/>
          <p:cNvSpPr txBox="1"/>
          <p:nvPr>
            <p:ph idx="1" type="body"/>
          </p:nvPr>
        </p:nvSpPr>
        <p:spPr>
          <a:xfrm>
            <a:off x="1247775" y="656400"/>
            <a:ext cx="6889200" cy="383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/>
          </a:bodyPr>
          <a:lstStyle/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 sz="6407">
                <a:latin typeface="Times New Roman"/>
                <a:ea typeface="Times New Roman"/>
                <a:cs typeface="Times New Roman"/>
                <a:sym typeface="Times New Roman"/>
              </a:rPr>
              <a:t>En </a:t>
            </a:r>
            <a:r>
              <a:rPr lang="es" sz="6407">
                <a:latin typeface="Times New Roman"/>
                <a:ea typeface="Times New Roman"/>
                <a:cs typeface="Times New Roman"/>
                <a:sym typeface="Times New Roman"/>
              </a:rPr>
              <a:t>conclusión</a:t>
            </a:r>
            <a:r>
              <a:rPr lang="es" sz="6407">
                <a:latin typeface="Times New Roman"/>
                <a:ea typeface="Times New Roman"/>
                <a:cs typeface="Times New Roman"/>
                <a:sym typeface="Times New Roman"/>
              </a:rPr>
              <a:t> el proyecto es un modelo de clasificación de géneros musicales usando un dataset de 50,000 pistas de Spotify, abarcando diez géneros y 16 características de audio. Se evaluaron Decision Tree, Random Forest y SVM, destacando </a:t>
            </a:r>
            <a:r>
              <a:rPr lang="es" sz="6407">
                <a:latin typeface="Times New Roman"/>
                <a:ea typeface="Times New Roman"/>
                <a:cs typeface="Times New Roman"/>
                <a:sym typeface="Times New Roman"/>
              </a:rPr>
              <a:t>Random Forest</a:t>
            </a:r>
            <a:r>
              <a:rPr lang="es" sz="6407">
                <a:latin typeface="Times New Roman"/>
                <a:ea typeface="Times New Roman"/>
                <a:cs typeface="Times New Roman"/>
                <a:sym typeface="Times New Roman"/>
              </a:rPr>
              <a:t> con un MAE de 10.0726 y precisión de 0.90. Técnicas como PCA, t-SNE y UMAP revelaron agrupaciones de géneros, con Clásica mostrando más outliers. Géneros como Hip-Hop y Rock presentaron superposición, mientras qu</a:t>
            </a:r>
            <a:r>
              <a:rPr lang="es" sz="6407">
                <a:latin typeface="Times New Roman"/>
                <a:ea typeface="Times New Roman"/>
                <a:cs typeface="Times New Roman"/>
                <a:sym typeface="Times New Roman"/>
              </a:rPr>
              <a:t>e Clásica y Country se diferenciaron. El modelo optimizado demostró uti</a:t>
            </a:r>
            <a:r>
              <a:rPr lang="es" sz="6407">
                <a:latin typeface="Times New Roman"/>
                <a:ea typeface="Times New Roman"/>
                <a:cs typeface="Times New Roman"/>
                <a:sym typeface="Times New Roman"/>
              </a:rPr>
              <a:t>lidad para sistemas de recomendación musical. Este trabajo evidencia el potencial del machine learning en la clasificación de audio.</a:t>
            </a:r>
            <a:endParaRPr sz="6407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7" name="Google Shape;517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8500" y="251800"/>
            <a:ext cx="4639900" cy="463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16"/>
          <p:cNvSpPr txBox="1"/>
          <p:nvPr>
            <p:ph idx="1" type="body"/>
          </p:nvPr>
        </p:nvSpPr>
        <p:spPr>
          <a:xfrm>
            <a:off x="1594575" y="822425"/>
            <a:ext cx="46884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 sz="1500">
                <a:latin typeface="Times New Roman"/>
                <a:ea typeface="Times New Roman"/>
                <a:cs typeface="Times New Roman"/>
                <a:sym typeface="Times New Roman"/>
              </a:rPr>
              <a:t>Desarrollar un modelo de clasificación de géneros musicales que utilice  características de audio para predecir la popularidad  de una pista musical con alta precisión.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04" name="Google Shape;304;p16"/>
          <p:cNvSpPr txBox="1"/>
          <p:nvPr/>
        </p:nvSpPr>
        <p:spPr>
          <a:xfrm>
            <a:off x="1044525" y="2351225"/>
            <a:ext cx="5788500" cy="18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Times New Roman"/>
              <a:buChar char="●"/>
            </a:pPr>
            <a:r>
              <a:rPr lang="es" sz="15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Evaluar la efectividad de diferentes algoritmos de machine learning en la clasificación de géneros musicales.</a:t>
            </a:r>
            <a:endParaRPr sz="15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Times New Roman"/>
              <a:buChar char="●"/>
            </a:pPr>
            <a:r>
              <a:rPr lang="es" sz="15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Identificar las características de audio más relevantes para la clasificación de géneros.  </a:t>
            </a:r>
            <a:endParaRPr sz="15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Nunito"/>
              <a:buChar char="●"/>
            </a:pPr>
            <a:r>
              <a:rPr lang="es" sz="15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Optimizar el modelo para mejorar su rendimiento y precisión. </a:t>
            </a:r>
            <a:r>
              <a:rPr lang="es" sz="15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s" sz="13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s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                 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descr="Archivo:Universidad Industrial de Santander logo.svg - Wikipedia ..." id="305" name="Google Shape;30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04150" y="4113250"/>
            <a:ext cx="1911823" cy="9372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rchivo:Wikipedia premio a musica.png - Wikipedia, la enciclopedia ..." id="306" name="Google Shape;306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04150" y="207425"/>
            <a:ext cx="2033475" cy="181400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ota de la música | Vectores de dominio público" id="307" name="Google Shape;307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3820375"/>
            <a:ext cx="1323125" cy="1323125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16"/>
          <p:cNvSpPr txBox="1"/>
          <p:nvPr/>
        </p:nvSpPr>
        <p:spPr>
          <a:xfrm>
            <a:off x="2377950" y="247700"/>
            <a:ext cx="5206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OBJETIVO GENERAL</a:t>
            </a:r>
            <a:endParaRPr sz="18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09" name="Google Shape;309;p16"/>
          <p:cNvSpPr txBox="1"/>
          <p:nvPr/>
        </p:nvSpPr>
        <p:spPr>
          <a:xfrm>
            <a:off x="2377950" y="1933625"/>
            <a:ext cx="4081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OBJETIVOS ESPECÍFICOS</a:t>
            </a:r>
            <a:endParaRPr sz="23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17"/>
          <p:cNvSpPr txBox="1"/>
          <p:nvPr>
            <p:ph type="title"/>
          </p:nvPr>
        </p:nvSpPr>
        <p:spPr>
          <a:xfrm>
            <a:off x="1271125" y="347850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4100">
                <a:latin typeface="Times New Roman"/>
                <a:ea typeface="Times New Roman"/>
                <a:cs typeface="Times New Roman"/>
                <a:sym typeface="Times New Roman"/>
              </a:rPr>
              <a:t>INFORMACIÓN DEL DATASET</a:t>
            </a:r>
            <a:endParaRPr sz="41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5" name="Google Shape;315;p17"/>
          <p:cNvSpPr txBox="1"/>
          <p:nvPr>
            <p:ph idx="1" type="body"/>
          </p:nvPr>
        </p:nvSpPr>
        <p:spPr>
          <a:xfrm>
            <a:off x="408575" y="2062232"/>
            <a:ext cx="7502700" cy="229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just">
              <a:spcBef>
                <a:spcPts val="0"/>
              </a:spcBef>
              <a:spcAft>
                <a:spcPts val="0"/>
              </a:spcAft>
              <a:buSzPts val="1700"/>
              <a:buFont typeface="Times New Roman"/>
              <a:buChar char="●"/>
            </a:pPr>
            <a:r>
              <a:rPr lang="es" sz="1700">
                <a:latin typeface="Times New Roman"/>
                <a:ea typeface="Times New Roman"/>
                <a:cs typeface="Times New Roman"/>
                <a:sym typeface="Times New Roman"/>
              </a:rPr>
              <a:t>El dataset contiene 50,000 pistas musicales, cada una etiquetada con uno de los diez géneros musicales, cuenta </a:t>
            </a:r>
            <a:r>
              <a:rPr lang="es" sz="1700">
                <a:latin typeface="Times New Roman"/>
                <a:ea typeface="Times New Roman"/>
                <a:cs typeface="Times New Roman"/>
                <a:sym typeface="Times New Roman"/>
              </a:rPr>
              <a:t>también</a:t>
            </a:r>
            <a:r>
              <a:rPr lang="es" sz="1700">
                <a:latin typeface="Times New Roman"/>
                <a:ea typeface="Times New Roman"/>
                <a:cs typeface="Times New Roman"/>
                <a:sym typeface="Times New Roman"/>
              </a:rPr>
              <a:t> con 18 columnas encargadas de </a:t>
            </a:r>
            <a:r>
              <a:rPr lang="es" sz="1700">
                <a:latin typeface="Times New Roman"/>
                <a:ea typeface="Times New Roman"/>
                <a:cs typeface="Times New Roman"/>
                <a:sym typeface="Times New Roman"/>
              </a:rPr>
              <a:t>obtener</a:t>
            </a:r>
            <a:r>
              <a:rPr lang="es" sz="17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s" sz="1700">
                <a:latin typeface="Times New Roman"/>
                <a:ea typeface="Times New Roman"/>
                <a:cs typeface="Times New Roman"/>
                <a:sym typeface="Times New Roman"/>
              </a:rPr>
              <a:t>información</a:t>
            </a:r>
            <a:r>
              <a:rPr lang="es" sz="1700">
                <a:latin typeface="Times New Roman"/>
                <a:ea typeface="Times New Roman"/>
                <a:cs typeface="Times New Roman"/>
                <a:sym typeface="Times New Roman"/>
              </a:rPr>
              <a:t> de cada celda clasificando su </a:t>
            </a:r>
            <a:r>
              <a:rPr lang="es" sz="1700">
                <a:latin typeface="Times New Roman"/>
                <a:ea typeface="Times New Roman"/>
                <a:cs typeface="Times New Roman"/>
                <a:sym typeface="Times New Roman"/>
              </a:rPr>
              <a:t>género.</a:t>
            </a:r>
            <a:endParaRPr sz="1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6550" lvl="0" marL="457200" rtl="0" algn="just">
              <a:spcBef>
                <a:spcPts val="0"/>
              </a:spcBef>
              <a:spcAft>
                <a:spcPts val="0"/>
              </a:spcAft>
              <a:buSzPts val="1700"/>
              <a:buFont typeface="Times New Roman"/>
              <a:buChar char="●"/>
            </a:pPr>
            <a:r>
              <a:rPr lang="es" sz="1700">
                <a:latin typeface="Times New Roman"/>
                <a:ea typeface="Times New Roman"/>
                <a:cs typeface="Times New Roman"/>
                <a:sym typeface="Times New Roman"/>
              </a:rPr>
              <a:t>Las características de audio fueron proporcionadas por Spotify, lo que garantiza su calidad y relevancia.</a:t>
            </a:r>
            <a:endParaRPr sz="17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Musica - 1 Stock de Foto gratis - Public Domain Pictures" id="316" name="Google Shape;31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923725" cy="15796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ráficos abstractos de la música | Vectores de dominio público" id="317" name="Google Shape;31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09700" y="0"/>
            <a:ext cx="1734300" cy="1734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rchivo:Universidad Industrial de Santander logo.svg - Wikipedia ..." id="318" name="Google Shape;31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52450" y="3837625"/>
            <a:ext cx="2424627" cy="1188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18"/>
          <p:cNvSpPr txBox="1"/>
          <p:nvPr>
            <p:ph type="title"/>
          </p:nvPr>
        </p:nvSpPr>
        <p:spPr>
          <a:xfrm>
            <a:off x="1916975" y="76725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4400">
                <a:latin typeface="Times New Roman"/>
                <a:ea typeface="Times New Roman"/>
                <a:cs typeface="Times New Roman"/>
                <a:sym typeface="Times New Roman"/>
              </a:rPr>
              <a:t>PROCESAMIENTO DEL DATASET</a:t>
            </a:r>
            <a:endParaRPr sz="4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24" name="Google Shape;324;p18"/>
          <p:cNvSpPr txBox="1"/>
          <p:nvPr>
            <p:ph idx="1" type="body"/>
          </p:nvPr>
        </p:nvSpPr>
        <p:spPr>
          <a:xfrm>
            <a:off x="0" y="1686750"/>
            <a:ext cx="4340700" cy="221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lang="es" sz="1700">
                <a:latin typeface="Times New Roman"/>
                <a:ea typeface="Times New Roman"/>
                <a:cs typeface="Times New Roman"/>
                <a:sym typeface="Times New Roman"/>
              </a:rPr>
              <a:t>Herramientas Utilizadas:</a:t>
            </a:r>
            <a:endParaRPr b="1" sz="1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●"/>
            </a:pPr>
            <a:r>
              <a:rPr b="1" lang="es" sz="1500">
                <a:latin typeface="Times New Roman"/>
                <a:ea typeface="Times New Roman"/>
                <a:cs typeface="Times New Roman"/>
                <a:sym typeface="Times New Roman"/>
              </a:rPr>
              <a:t>P</a:t>
            </a:r>
            <a:r>
              <a:rPr b="1" lang="es" sz="1500">
                <a:latin typeface="Times New Roman"/>
                <a:ea typeface="Times New Roman"/>
                <a:cs typeface="Times New Roman"/>
                <a:sym typeface="Times New Roman"/>
              </a:rPr>
              <a:t>andas</a:t>
            </a:r>
            <a:r>
              <a:rPr lang="es" sz="1500">
                <a:latin typeface="Times New Roman"/>
                <a:ea typeface="Times New Roman"/>
                <a:cs typeface="Times New Roman"/>
                <a:sym typeface="Times New Roman"/>
              </a:rPr>
              <a:t>: Lo usamos para cargar, manipular y limpiar los datos de manera eficiente.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●"/>
            </a:pPr>
            <a:r>
              <a:rPr b="1" lang="es" sz="1500">
                <a:latin typeface="Times New Roman"/>
                <a:ea typeface="Times New Roman"/>
                <a:cs typeface="Times New Roman"/>
                <a:sym typeface="Times New Roman"/>
              </a:rPr>
              <a:t>NumPy</a:t>
            </a:r>
            <a:r>
              <a:rPr lang="es" sz="1500">
                <a:latin typeface="Times New Roman"/>
                <a:ea typeface="Times New Roman"/>
                <a:cs typeface="Times New Roman"/>
                <a:sym typeface="Times New Roman"/>
              </a:rPr>
              <a:t>: Nos ayudó en operaciones numéricas y en la conversión de datos cuando fue necesario.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800"/>
          </a:p>
          <a:p>
            <a:pPr indent="0" lvl="0" marL="457200" rtl="0" algn="just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descr="Archivo:Universidad Industrial de Santander logo.svg - Wikipedia ..." id="325" name="Google Shape;32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46143" y="3949476"/>
            <a:ext cx="2266680" cy="111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225" y="76725"/>
            <a:ext cx="1674125" cy="842350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18"/>
          <p:cNvSpPr txBox="1"/>
          <p:nvPr/>
        </p:nvSpPr>
        <p:spPr>
          <a:xfrm>
            <a:off x="4955625" y="1656000"/>
            <a:ext cx="4057200" cy="227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Times New Roman"/>
              <a:buChar char="●"/>
            </a:pPr>
            <a:r>
              <a:rPr lang="es" sz="15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Eliminación de duplicados.</a:t>
            </a:r>
            <a:endParaRPr sz="15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Times New Roman"/>
              <a:buChar char="●"/>
            </a:pPr>
            <a:r>
              <a:rPr lang="es" sz="15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Manejo de valores nulos y atípicos.</a:t>
            </a:r>
            <a:endParaRPr sz="15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Times New Roman"/>
              <a:buChar char="●"/>
            </a:pPr>
            <a:r>
              <a:rPr lang="es" sz="15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Conversión de columnas a tipos de datos adecuados.</a:t>
            </a:r>
            <a:endParaRPr sz="15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</a:pPr>
            <a:r>
              <a:rPr b="1" lang="es" sz="15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Conversión de datos</a:t>
            </a:r>
            <a:r>
              <a:rPr lang="es" sz="15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utilizando pd.to_numeric() y df.loc[] para transformar valores a formato numérico cuando fue necesario.</a:t>
            </a:r>
            <a:endParaRPr sz="17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19"/>
          <p:cNvSpPr txBox="1"/>
          <p:nvPr>
            <p:ph type="title"/>
          </p:nvPr>
        </p:nvSpPr>
        <p:spPr>
          <a:xfrm>
            <a:off x="1006750" y="0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4500">
                <a:latin typeface="Times New Roman"/>
                <a:ea typeface="Times New Roman"/>
                <a:cs typeface="Times New Roman"/>
                <a:sym typeface="Times New Roman"/>
              </a:rPr>
              <a:t>ESTADÍSTICAS</a:t>
            </a:r>
            <a:r>
              <a:rPr lang="es" sz="4500">
                <a:latin typeface="Times New Roman"/>
                <a:ea typeface="Times New Roman"/>
                <a:cs typeface="Times New Roman"/>
                <a:sym typeface="Times New Roman"/>
              </a:rPr>
              <a:t> DEL DATASET</a:t>
            </a:r>
            <a:endParaRPr sz="45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33" name="Google Shape;333;p19"/>
          <p:cNvSpPr txBox="1"/>
          <p:nvPr>
            <p:ph idx="1" type="body"/>
          </p:nvPr>
        </p:nvSpPr>
        <p:spPr>
          <a:xfrm>
            <a:off x="529825" y="1572800"/>
            <a:ext cx="6658500" cy="27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500">
                <a:latin typeface="Times New Roman"/>
                <a:ea typeface="Times New Roman"/>
                <a:cs typeface="Times New Roman"/>
                <a:sym typeface="Times New Roman"/>
              </a:rPr>
              <a:t>Estadísticas Descriptivas:</a:t>
            </a:r>
            <a:endParaRPr b="1"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just">
              <a:spcBef>
                <a:spcPts val="1200"/>
              </a:spcBef>
              <a:spcAft>
                <a:spcPts val="0"/>
              </a:spcAft>
              <a:buSzPts val="1500"/>
              <a:buFont typeface="Times New Roman"/>
              <a:buChar char="●"/>
            </a:pPr>
            <a:r>
              <a:rPr lang="es" sz="1500">
                <a:latin typeface="Times New Roman"/>
                <a:ea typeface="Times New Roman"/>
                <a:cs typeface="Times New Roman"/>
                <a:sym typeface="Times New Roman"/>
              </a:rPr>
              <a:t>Calculamos medias, medianas, desviaciones estándar y otros estadísticos relevantes para cada característica.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b="1" lang="es" sz="1500">
                <a:latin typeface="Times New Roman"/>
                <a:ea typeface="Times New Roman"/>
                <a:cs typeface="Times New Roman"/>
                <a:sym typeface="Times New Roman"/>
              </a:rPr>
              <a:t>Análisis de Correlación:</a:t>
            </a:r>
            <a:endParaRPr b="1"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just">
              <a:spcBef>
                <a:spcPts val="1200"/>
              </a:spcBef>
              <a:spcAft>
                <a:spcPts val="0"/>
              </a:spcAft>
              <a:buSzPts val="1500"/>
              <a:buFont typeface="Times New Roman"/>
              <a:buChar char="●"/>
            </a:pPr>
            <a:r>
              <a:rPr lang="es" sz="1500">
                <a:latin typeface="Times New Roman"/>
                <a:ea typeface="Times New Roman"/>
                <a:cs typeface="Times New Roman"/>
                <a:sym typeface="Times New Roman"/>
              </a:rPr>
              <a:t>Utilizamos una matriz de correlación para identificar relaciones entre las características y el género musical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just">
              <a:spcBef>
                <a:spcPts val="0"/>
              </a:spcBef>
              <a:spcAft>
                <a:spcPts val="0"/>
              </a:spcAft>
              <a:buSzPts val="1500"/>
              <a:buFont typeface="Times New Roman"/>
              <a:buChar char="●"/>
            </a:pPr>
            <a:r>
              <a:rPr lang="es" sz="1500">
                <a:latin typeface="Times New Roman"/>
                <a:ea typeface="Times New Roman"/>
                <a:cs typeface="Times New Roman"/>
                <a:sym typeface="Times New Roman"/>
              </a:rPr>
              <a:t>Gráficos como histogramas y diagramas de dispersión para visualizar la distribución y relaciones entre las características.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descr="Archivo:Universidad Industrial de Santander logo.svg - Wikipedia ..." id="334" name="Google Shape;33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03782" y="4032301"/>
            <a:ext cx="2266670" cy="111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72380" y="0"/>
            <a:ext cx="1871618" cy="186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0" name="Google Shape;34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681700"/>
            <a:ext cx="8839200" cy="19944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85800"/>
            <a:ext cx="6807452" cy="210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07450" y="85800"/>
            <a:ext cx="2393125" cy="1952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21"/>
          <p:cNvSpPr txBox="1"/>
          <p:nvPr>
            <p:ph idx="1" type="body"/>
          </p:nvPr>
        </p:nvSpPr>
        <p:spPr>
          <a:xfrm>
            <a:off x="76400" y="327300"/>
            <a:ext cx="2351100" cy="42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s" sz="1600"/>
              <a:t>limpieza de datos</a:t>
            </a:r>
            <a:endParaRPr sz="1600"/>
          </a:p>
        </p:txBody>
      </p:sp>
      <p:pic>
        <p:nvPicPr>
          <p:cNvPr id="348" name="Google Shape;34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350" y="688100"/>
            <a:ext cx="4244201" cy="1847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687675"/>
            <a:ext cx="8839200" cy="1815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97750" y="327300"/>
            <a:ext cx="3063534" cy="2244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